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4" r:id="rId3"/>
    <p:sldId id="272" r:id="rId4"/>
    <p:sldId id="385" r:id="rId5"/>
    <p:sldId id="273" r:id="rId6"/>
    <p:sldId id="274" r:id="rId7"/>
    <p:sldId id="275" r:id="rId8"/>
    <p:sldId id="276" r:id="rId9"/>
    <p:sldId id="277" r:id="rId10"/>
    <p:sldId id="386" r:id="rId11"/>
    <p:sldId id="278" r:id="rId12"/>
    <p:sldId id="387" r:id="rId13"/>
    <p:sldId id="279" r:id="rId14"/>
    <p:sldId id="280" r:id="rId15"/>
    <p:sldId id="295" r:id="rId16"/>
    <p:sldId id="296" r:id="rId17"/>
    <p:sldId id="297" r:id="rId18"/>
    <p:sldId id="299" r:id="rId19"/>
    <p:sldId id="376" r:id="rId20"/>
    <p:sldId id="307" r:id="rId21"/>
    <p:sldId id="377" r:id="rId22"/>
    <p:sldId id="3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8" autoAdjust="0"/>
    <p:restoredTop sz="97872" autoAdjust="0"/>
  </p:normalViewPr>
  <p:slideViewPr>
    <p:cSldViewPr>
      <p:cViewPr varScale="1">
        <p:scale>
          <a:sx n="69" d="100"/>
          <a:sy n="69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AB0716B-529E-4B56-85FC-F1C94A9A1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0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3A72E4ED-1AE1-4561-A48B-0676C65C41FE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F4F87906-D6B6-4903-93D5-E1C7F95A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8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12/25/2020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Moustafa Tawfik Ali Ahmed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9220"/>
            <a:ext cx="777240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POLYMERS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2514600"/>
            <a:ext cx="5867400" cy="15621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Bef>
                <a:spcPts val="600"/>
              </a:spcBef>
              <a:spcAft>
                <a:spcPts val="0"/>
              </a:spcAft>
            </a:pPr>
            <a:r>
              <a:rPr lang="en-US" sz="7200" b="1" dirty="0" smtClean="0">
                <a:solidFill>
                  <a:srgbClr val="C00000"/>
                </a:solidFill>
              </a:rPr>
              <a:t>Polymerization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82" t="11246" r="4069" b="50779"/>
          <a:stretch/>
        </p:blipFill>
        <p:spPr>
          <a:xfrm>
            <a:off x="685800" y="1371600"/>
            <a:ext cx="7543800" cy="39623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52400" y="304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Comparison between step growth and chain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growthb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polymerization</a:t>
            </a:r>
            <a:endParaRPr lang="ar-IQ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152400"/>
            <a:ext cx="5257800" cy="762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Degree of Polymerization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686800" cy="5105400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 rtl="0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Since molecules in a given batch (groups) of polymerized material vary in length,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the group is an average;  its statistical distribution is normal </a:t>
            </a:r>
          </a:p>
          <a:p>
            <a:pPr algn="just" rtl="0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mean value of n is called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degree of polymerization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for the group </a:t>
            </a:r>
          </a:p>
          <a:p>
            <a:pPr algn="just" rtl="0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affects on all properties of the polymer: </a:t>
            </a:r>
          </a:p>
          <a:p>
            <a:pPr algn="just" rtl="0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increases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mechanical strength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but also increases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viscosity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the fluid state, which makes processing </a:t>
            </a:r>
            <a:r>
              <a:rPr lang="ar-EG" sz="3200" dirty="0" smtClean="0"/>
              <a:t>المعالجة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more difficult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20219" y="1828800"/>
            <a:ext cx="8054062" cy="370647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350" y="291136"/>
            <a:ext cx="5257800" cy="762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Degree of Polymerization</a:t>
            </a:r>
          </a:p>
        </p:txBody>
      </p:sp>
    </p:spTree>
    <p:extLst>
      <p:ext uri="{BB962C8B-B14F-4D97-AF65-F5344CB8AC3E}">
        <p14:creationId xmlns:p14="http://schemas.microsoft.com/office/powerpoint/2010/main" val="15471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4191000" cy="838200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Molecular Weight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90600"/>
            <a:ext cx="8458200" cy="525780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l" rtl="0" eaLnBrk="1" hangingPunct="1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The molecular weight (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) of a polymer is the sum of the molecular weights of the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mers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in the molecule; </a:t>
            </a:r>
          </a:p>
          <a:p>
            <a:pPr lvl="1" algn="l" rtl="0" eaLnBrk="1" hangingPunct="1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n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times the molecular weight of each repeating unit 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n M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varies for different molecules in a group, the molecule weight must be interpreted as an average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15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Typical Values  M</a:t>
            </a:r>
            <a:r>
              <a:rPr lang="en-US" sz="4000" b="1" baseline="-25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Selected Polymers </a:t>
            </a:r>
          </a:p>
        </p:txBody>
      </p:sp>
      <p:graphicFrame>
        <p:nvGraphicFramePr>
          <p:cNvPr id="4613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09390"/>
              </p:ext>
            </p:extLst>
          </p:nvPr>
        </p:nvGraphicFramePr>
        <p:xfrm>
          <a:off x="990600" y="2514600"/>
          <a:ext cx="7239000" cy="222504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Polyethylene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Polyvinylchloride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Nylon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Polycarbonate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15,000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228600"/>
            <a:ext cx="5562600" cy="8382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Crystallinity in Polymers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95400"/>
            <a:ext cx="8534400" cy="51054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just" rtl="0" eaLnBrk="1" hangingPunct="1"/>
            <a:r>
              <a:rPr lang="en-US" sz="2800" dirty="0" smtClean="0"/>
              <a:t>Both amorphous and crystalline structures are possible,   although the tendency to </a:t>
            </a:r>
            <a:r>
              <a:rPr lang="ar-IQ" sz="2800" dirty="0" smtClean="0"/>
              <a:t>يميل الى</a:t>
            </a:r>
            <a:r>
              <a:rPr lang="en-US" sz="2800" dirty="0" smtClean="0"/>
              <a:t> crystallize is much less than for metals or non‑glass ceramics </a:t>
            </a:r>
            <a:endParaRPr lang="ar-EG" sz="2800" dirty="0" smtClean="0"/>
          </a:p>
          <a:p>
            <a:pPr algn="just" rtl="0" eaLnBrk="1" hangingPunct="1"/>
            <a:endParaRPr lang="en-US" sz="2800" dirty="0" smtClean="0"/>
          </a:p>
          <a:p>
            <a:pPr algn="just" rtl="0" eaLnBrk="1" hangingPunct="1"/>
            <a:r>
              <a:rPr lang="en-US" sz="2800" dirty="0" smtClean="0"/>
              <a:t>Not all polymers can form crystals </a:t>
            </a:r>
            <a:endParaRPr lang="ar-EG" sz="2800" dirty="0" smtClean="0"/>
          </a:p>
          <a:p>
            <a:pPr algn="just" rtl="0" eaLnBrk="1" hangingPunct="1"/>
            <a:endParaRPr lang="en-US" sz="2800" dirty="0" smtClean="0"/>
          </a:p>
          <a:p>
            <a:pPr algn="just" rtl="0" eaLnBrk="1" hangingPunct="1"/>
            <a:r>
              <a:rPr lang="en-US" sz="2800" dirty="0" smtClean="0"/>
              <a:t>For those that can, the </a:t>
            </a:r>
            <a:r>
              <a:rPr lang="en-US" sz="2800" i="1" dirty="0" smtClean="0"/>
              <a:t>degree of </a:t>
            </a:r>
            <a:r>
              <a:rPr lang="en-US" sz="2800" i="1" dirty="0" err="1" smtClean="0"/>
              <a:t>crystallinity</a:t>
            </a:r>
            <a:r>
              <a:rPr lang="en-US" sz="2800" dirty="0" smtClean="0"/>
              <a:t> (the proportion of crystallized material in the mass) is always less than 100%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Figure 8.9 ‑ Crystallized regions in a polymer: (a) long molecules forming crystals randomly mixed in with the amorphous material; and (b) folded chain lamella, the typical form of a crystallized region</a:t>
            </a:r>
          </a:p>
        </p:txBody>
      </p:sp>
      <p:pic>
        <p:nvPicPr>
          <p:cNvPr id="44036" name="Picture 6" descr="C:\My Documents\Books\Mfg01Images\7928D_Wiley\Groover\Fund Of Modern Manufacturing\jpeg_art\ch08_jpeg\08_0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72400" cy="3340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304800"/>
            <a:ext cx="6324600" cy="7620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Crystallinity and Properties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82000" cy="4572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just" rtl="0" eaLnBrk="1" hangingPunct="1"/>
            <a:r>
              <a:rPr lang="en-US" sz="2800" dirty="0" smtClean="0"/>
              <a:t>As crystallinity is increased in a polymer:</a:t>
            </a:r>
          </a:p>
          <a:p>
            <a:pPr lvl="1" algn="just" rtl="0" eaLnBrk="1" hangingPunct="1"/>
            <a:r>
              <a:rPr lang="en-US" sz="2800" dirty="0" smtClean="0"/>
              <a:t>Density increases</a:t>
            </a:r>
            <a:endParaRPr lang="ar-EG" sz="2800" dirty="0" smtClean="0"/>
          </a:p>
          <a:p>
            <a:pPr lvl="1" algn="just" rtl="0" eaLnBrk="1" hangingPunct="1"/>
            <a:endParaRPr lang="en-US" sz="2800" dirty="0" smtClean="0"/>
          </a:p>
          <a:p>
            <a:pPr lvl="1" algn="just" rtl="0" eaLnBrk="1" hangingPunct="1"/>
            <a:r>
              <a:rPr lang="en-US" sz="2800" dirty="0" smtClean="0"/>
              <a:t>Stiffness, strength, and toughness increases</a:t>
            </a:r>
            <a:r>
              <a:rPr lang="ar-EG" sz="2800" dirty="0" smtClean="0"/>
              <a:t>الصلابة وقوة والمتانة </a:t>
            </a:r>
            <a:endParaRPr lang="en-US" sz="2800" dirty="0" smtClean="0"/>
          </a:p>
          <a:p>
            <a:pPr lvl="1" algn="just" rtl="0" eaLnBrk="1" hangingPunct="1"/>
            <a:r>
              <a:rPr lang="en-US" sz="2800" dirty="0" smtClean="0"/>
              <a:t>Heat resistance increases </a:t>
            </a:r>
            <a:endParaRPr lang="ar-EG" sz="2800" dirty="0" smtClean="0"/>
          </a:p>
          <a:p>
            <a:pPr lvl="1" algn="just" rtl="0" eaLnBrk="1" hangingPunct="1"/>
            <a:endParaRPr lang="en-US" sz="2800" dirty="0" smtClean="0"/>
          </a:p>
          <a:p>
            <a:pPr lvl="1" algn="just" rtl="0" eaLnBrk="1" hangingPunct="1"/>
            <a:r>
              <a:rPr lang="en-US" sz="2800" dirty="0" smtClean="0"/>
              <a:t>If the polymer is transparent in the amorphous state, it becomes opaque when partially crystallized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Some Observations About Crystallization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610600" cy="39624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just" rtl="0" eaLnBrk="1" hangingPunct="1">
              <a:lnSpc>
                <a:spcPct val="90000"/>
              </a:lnSpc>
            </a:pPr>
            <a:r>
              <a:rPr lang="en-US" sz="2800" i="1" dirty="0" smtClean="0"/>
              <a:t>Linear polymers consist of long molecules with thousands of repeated </a:t>
            </a:r>
            <a:r>
              <a:rPr lang="en-US" sz="2800" i="1" dirty="0" err="1" smtClean="0"/>
              <a:t>mers</a:t>
            </a:r>
            <a:r>
              <a:rPr lang="en-US" sz="2800" i="1" dirty="0" smtClean="0"/>
              <a:t> </a:t>
            </a:r>
          </a:p>
          <a:p>
            <a:pPr lvl="1" algn="just" rtl="0" eaLnBrk="1" hangingPunct="1">
              <a:lnSpc>
                <a:spcPct val="90000"/>
              </a:lnSpc>
            </a:pPr>
            <a:r>
              <a:rPr lang="en-US" sz="2800" i="1" dirty="0" smtClean="0"/>
              <a:t>Crystallization involves folding</a:t>
            </a:r>
            <a:r>
              <a:rPr lang="ar-EG" sz="2800" i="1" dirty="0" smtClean="0"/>
              <a:t>تطوى </a:t>
            </a:r>
            <a:r>
              <a:rPr lang="en-US" sz="2800" i="1" dirty="0" smtClean="0"/>
              <a:t> back and forth of the long chains upon themselves to achieve a very regular arrangement 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800" i="1" dirty="0" smtClean="0"/>
              <a:t>The crystallized regions are called crystallites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800" i="1" dirty="0" smtClean="0"/>
              <a:t>Crystallites take the form of </a:t>
            </a:r>
            <a:r>
              <a:rPr lang="en-US" sz="3200" b="1" i="1" dirty="0" smtClean="0">
                <a:solidFill>
                  <a:srgbClr val="FF0000"/>
                </a:solidFill>
              </a:rPr>
              <a:t>lamellae</a:t>
            </a:r>
            <a:r>
              <a:rPr lang="en-US" sz="2800" i="1" dirty="0" smtClean="0"/>
              <a:t> randomly mixed in with amorphous material </a:t>
            </a:r>
          </a:p>
          <a:p>
            <a:pPr lvl="1" algn="just" rtl="0" eaLnBrk="1" hangingPunct="1">
              <a:lnSpc>
                <a:spcPct val="90000"/>
              </a:lnSpc>
            </a:pPr>
            <a:r>
              <a:rPr lang="en-US" sz="2800" i="1" dirty="0" smtClean="0"/>
              <a:t>A polymer that crystallizes is a two‑phase system ‑ crystallites interspersed throughout an amorphous matrix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304800"/>
            <a:ext cx="60198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ctr" eaLnBrk="1" hangingPunct="1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Factors for Crystallization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8382000" cy="37338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l" rtl="0" eaLnBrk="1" hangingPunct="1"/>
            <a:r>
              <a:rPr lang="en-US" sz="3200" dirty="0" smtClean="0"/>
              <a:t>Slower cooling promotes crystal formation and growth</a:t>
            </a:r>
          </a:p>
          <a:p>
            <a:pPr algn="l" rtl="0" eaLnBrk="1" hangingPunct="1"/>
            <a:r>
              <a:rPr lang="en-US" sz="3200" dirty="0" smtClean="0"/>
              <a:t>Mechanical deformation, as in the stretching of a heated thermoplastic, tends to align the structure and increase crystallization</a:t>
            </a:r>
          </a:p>
          <a:p>
            <a:pPr algn="l" rtl="0" eaLnBrk="1" hangingPunct="1"/>
            <a:r>
              <a:rPr lang="en-US" sz="3200" dirty="0" smtClean="0"/>
              <a:t>Plasticizers (chemicals added to a polymer to soften </a:t>
            </a:r>
            <a:r>
              <a:rPr lang="ar-EG" sz="3200" dirty="0" smtClean="0"/>
              <a:t>لين</a:t>
            </a:r>
            <a:r>
              <a:rPr lang="en-US" sz="3200" dirty="0" smtClean="0"/>
              <a:t> it) reduce the degree of crystallinity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33400" y="1334599"/>
            <a:ext cx="7979700" cy="45328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300" y="381000"/>
            <a:ext cx="2743200" cy="7620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Additives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763000" cy="44958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l" rtl="0" eaLnBrk="1" hangingPunct="1"/>
            <a:r>
              <a:rPr lang="en-US" sz="3200" dirty="0" smtClean="0"/>
              <a:t>Properties of a polymer can often be changed by combining it with additives </a:t>
            </a:r>
          </a:p>
          <a:p>
            <a:pPr algn="l" rtl="0" eaLnBrk="1" hangingPunct="1"/>
            <a:endParaRPr lang="en-US" sz="3200" dirty="0" smtClean="0"/>
          </a:p>
          <a:p>
            <a:pPr algn="l" rtl="0" eaLnBrk="1" hangingPunct="1"/>
            <a:r>
              <a:rPr lang="en-US" sz="3200" dirty="0" smtClean="0"/>
              <a:t>Additives either change the molecular structure or </a:t>
            </a:r>
          </a:p>
          <a:p>
            <a:pPr algn="l" rtl="0" eaLnBrk="1" hangingPunct="1"/>
            <a:r>
              <a:rPr lang="en-US" sz="3200" dirty="0" smtClean="0"/>
              <a:t>Add a second phase, in effect transforming the polymer into a composite material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228600"/>
            <a:ext cx="678180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Types of Additives by Function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724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algn="just" rtl="0" eaLnBrk="1" hangingPunct="1"/>
            <a:r>
              <a:rPr lang="en-US" i="1" dirty="0" smtClean="0"/>
              <a:t>Fillers</a:t>
            </a:r>
            <a:r>
              <a:rPr lang="en-US" dirty="0" smtClean="0"/>
              <a:t> – to strengthen polymer or reduce cost</a:t>
            </a:r>
          </a:p>
          <a:p>
            <a:pPr algn="just" rtl="0" eaLnBrk="1" hangingPunct="1"/>
            <a:r>
              <a:rPr lang="en-US" i="1" dirty="0" smtClean="0"/>
              <a:t>Plasticizers</a:t>
            </a:r>
            <a:r>
              <a:rPr lang="en-US" dirty="0" smtClean="0"/>
              <a:t> – to soften polymer and improve flow</a:t>
            </a:r>
          </a:p>
          <a:p>
            <a:pPr algn="just" rtl="0" eaLnBrk="1" hangingPunct="1"/>
            <a:r>
              <a:rPr lang="en-US" i="1" dirty="0" smtClean="0"/>
              <a:t>Colorants</a:t>
            </a:r>
            <a:r>
              <a:rPr lang="en-US" dirty="0" smtClean="0"/>
              <a:t> –     pigments or dyes</a:t>
            </a:r>
            <a:r>
              <a:rPr lang="ar-EG" dirty="0" smtClean="0">
                <a:latin typeface="Arial" pitchFamily="34" charset="0"/>
                <a:cs typeface="Arial" pitchFamily="34" charset="0"/>
              </a:rPr>
              <a:t> أصباغ أو ملونات</a:t>
            </a:r>
            <a:endParaRPr lang="en-US" dirty="0" smtClean="0"/>
          </a:p>
          <a:p>
            <a:pPr algn="just" rtl="0" eaLnBrk="1" hangingPunct="1"/>
            <a:r>
              <a:rPr lang="en-US" i="1" dirty="0" smtClean="0"/>
              <a:t>Lubricants</a:t>
            </a:r>
            <a:r>
              <a:rPr lang="en-US" dirty="0" smtClean="0"/>
              <a:t> </a:t>
            </a:r>
            <a:r>
              <a:rPr lang="ar-EG" dirty="0" smtClean="0">
                <a:latin typeface="Arial" pitchFamily="34" charset="0"/>
                <a:cs typeface="Arial" pitchFamily="34" charset="0"/>
              </a:rPr>
              <a:t>مواد التشحيم </a:t>
            </a:r>
            <a:r>
              <a:rPr lang="en-US" dirty="0" smtClean="0"/>
              <a:t>–  to reduce friction and improve flow</a:t>
            </a:r>
          </a:p>
          <a:p>
            <a:pPr algn="just" rtl="0" eaLnBrk="1" hangingPunct="1"/>
            <a:r>
              <a:rPr lang="en-US" i="1" dirty="0" smtClean="0"/>
              <a:t>Flame </a:t>
            </a:r>
            <a:r>
              <a:rPr lang="en-US" i="1" dirty="0" err="1" smtClean="0"/>
              <a:t>retardents</a:t>
            </a:r>
            <a:r>
              <a:rPr lang="en-US" dirty="0" smtClean="0"/>
              <a:t> – to reduce flammability of polymer</a:t>
            </a:r>
          </a:p>
          <a:p>
            <a:pPr algn="just" rtl="0" eaLnBrk="1" hangingPunct="1"/>
            <a:r>
              <a:rPr lang="en-US" i="1" dirty="0" smtClean="0"/>
              <a:t>Cross‑</a:t>
            </a:r>
            <a:r>
              <a:rPr lang="en-US" i="1" dirty="0" err="1" smtClean="0"/>
              <a:t>linking</a:t>
            </a:r>
            <a:r>
              <a:rPr lang="en-US" i="1" dirty="0" smtClean="0"/>
              <a:t> agents</a:t>
            </a:r>
            <a:r>
              <a:rPr lang="en-US" dirty="0" smtClean="0"/>
              <a:t> – for </a:t>
            </a:r>
            <a:r>
              <a:rPr lang="en-US" dirty="0" err="1" smtClean="0"/>
              <a:t>thermosets</a:t>
            </a:r>
            <a:r>
              <a:rPr lang="en-US" dirty="0" smtClean="0"/>
              <a:t> and </a:t>
            </a:r>
            <a:r>
              <a:rPr lang="en-US" dirty="0" err="1" smtClean="0"/>
              <a:t>elastomers</a:t>
            </a:r>
            <a:endParaRPr lang="en-US" dirty="0" smtClean="0"/>
          </a:p>
          <a:p>
            <a:pPr algn="just" rtl="0" eaLnBrk="1" hangingPunct="1"/>
            <a:r>
              <a:rPr lang="en-US" i="1" dirty="0" smtClean="0"/>
              <a:t>Ultraviolet light absorbers</a:t>
            </a:r>
            <a:r>
              <a:rPr lang="en-US" dirty="0" smtClean="0"/>
              <a:t> – to reduce degradation</a:t>
            </a:r>
            <a:r>
              <a:rPr lang="ar-EG" dirty="0" smtClean="0"/>
              <a:t>تدهور </a:t>
            </a:r>
            <a:r>
              <a:rPr lang="en-US" dirty="0" smtClean="0"/>
              <a:t> from sunlight</a:t>
            </a:r>
            <a:r>
              <a:rPr lang="ar-EG" dirty="0" smtClean="0">
                <a:latin typeface="Arial" pitchFamily="34" charset="0"/>
                <a:cs typeface="Arial" pitchFamily="34" charset="0"/>
              </a:rPr>
              <a:t> أصباغ أو ملونات</a:t>
            </a:r>
            <a:endParaRPr lang="en-US" dirty="0" smtClean="0"/>
          </a:p>
          <a:p>
            <a:pPr algn="just" rtl="0" eaLnBrk="1" hangingPunct="1"/>
            <a:r>
              <a:rPr lang="en-US" i="1" dirty="0" smtClean="0"/>
              <a:t>Antioxidants</a:t>
            </a:r>
            <a:r>
              <a:rPr lang="en-US" dirty="0" smtClean="0"/>
              <a:t> – to reduce oxidation damage</a:t>
            </a:r>
            <a:r>
              <a:rPr lang="ar-EG" dirty="0" smtClean="0">
                <a:latin typeface="Arial" pitchFamily="34" charset="0"/>
                <a:cs typeface="Arial" pitchFamily="34" charset="0"/>
              </a:rPr>
              <a:t> المواد المضادة </a:t>
            </a:r>
            <a:r>
              <a:rPr lang="ar-EG" dirty="0" err="1" smtClean="0">
                <a:latin typeface="Arial" pitchFamily="34" charset="0"/>
                <a:cs typeface="Arial" pitchFamily="34" charset="0"/>
              </a:rPr>
              <a:t>للاكسدة</a:t>
            </a:r>
            <a:r>
              <a:rPr lang="ar-EG" dirty="0" smtClean="0">
                <a:latin typeface="Arial" pitchFamily="34" charset="0"/>
                <a:cs typeface="Arial" pitchFamily="34" charset="0"/>
              </a:rPr>
              <a:t> - للحد من ضرر الأكسدة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Guide to the Processing of Polymers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610600" cy="46482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just" rtl="0" eaLnBrk="1" hangingPunct="1"/>
            <a:r>
              <a:rPr lang="en-US" dirty="0" smtClean="0"/>
              <a:t>Polymers are nearly always shaped in a heated, highly plastic state </a:t>
            </a:r>
            <a:endParaRPr lang="ar-EG" dirty="0" smtClean="0"/>
          </a:p>
          <a:p>
            <a:pPr algn="just" rtl="0" eaLnBrk="1" hangingPunct="1"/>
            <a:r>
              <a:rPr lang="en-US" dirty="0" smtClean="0"/>
              <a:t>Common operations are </a:t>
            </a:r>
            <a:r>
              <a:rPr lang="en-US" i="1" dirty="0" smtClean="0"/>
              <a:t>extrusion</a:t>
            </a:r>
            <a:r>
              <a:rPr lang="en-US" dirty="0" smtClean="0"/>
              <a:t> and </a:t>
            </a:r>
            <a:r>
              <a:rPr lang="en-US" i="1" dirty="0" smtClean="0"/>
              <a:t>molding</a:t>
            </a:r>
            <a:r>
              <a:rPr lang="ar-EG" dirty="0" smtClean="0"/>
              <a:t>العمليات الاكثر  شيوعا فى التصنيع هي الصب وقولبة</a:t>
            </a:r>
            <a:endParaRPr lang="en-US" dirty="0" smtClean="0"/>
          </a:p>
          <a:p>
            <a:pPr algn="just" rtl="0" eaLnBrk="1" hangingPunct="1"/>
            <a:r>
              <a:rPr lang="en-US" dirty="0" smtClean="0"/>
              <a:t>Molding</a:t>
            </a:r>
            <a:r>
              <a:rPr lang="ar-EG" dirty="0" smtClean="0"/>
              <a:t> عمليه الصب </a:t>
            </a:r>
            <a:r>
              <a:rPr lang="en-US" dirty="0" smtClean="0"/>
              <a:t> of </a:t>
            </a:r>
            <a:r>
              <a:rPr lang="en-US" dirty="0" err="1" smtClean="0"/>
              <a:t>thermosets</a:t>
            </a:r>
            <a:r>
              <a:rPr lang="en-US" dirty="0" smtClean="0"/>
              <a:t> is more complicated because of cross‑</a:t>
            </a:r>
            <a:r>
              <a:rPr lang="en-US" dirty="0" err="1" smtClean="0"/>
              <a:t>linking</a:t>
            </a:r>
            <a:r>
              <a:rPr lang="en-US" dirty="0" smtClean="0"/>
              <a:t> </a:t>
            </a:r>
          </a:p>
          <a:p>
            <a:pPr algn="just" rtl="0" eaLnBrk="1" hangingPunct="1"/>
            <a:r>
              <a:rPr lang="en-US" dirty="0" smtClean="0"/>
              <a:t>Thermoplastics are easier to mold and a greater variety of molding operations are available </a:t>
            </a:r>
          </a:p>
          <a:p>
            <a:pPr algn="just" rtl="0" eaLnBrk="1" hangingPunct="1"/>
            <a:r>
              <a:rPr lang="en-US" dirty="0" smtClean="0"/>
              <a:t>Rubber processing has a longer history than plastics, and rubber industries are traditionally separated from plastics industry, even though processing is similar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429000" cy="655638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Polymerization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47255" y="1076319"/>
            <a:ext cx="8077200" cy="390876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Polymerization </a:t>
            </a:r>
            <a:r>
              <a:rPr lang="en-US" sz="2000" dirty="0" smtClean="0"/>
              <a:t>is </a:t>
            </a:r>
            <a:r>
              <a:rPr lang="en-US" sz="2000" dirty="0"/>
              <a:t>chemical</a:t>
            </a:r>
            <a:r>
              <a:rPr lang="en-US" sz="2000" dirty="0" smtClean="0"/>
              <a:t> </a:t>
            </a:r>
            <a:r>
              <a:rPr lang="en-US" sz="2000" dirty="0"/>
              <a:t>a process of reacting monomer molecules together in a chemical reaction to form linear chains or a three-dimensional network of polymer chains. There are many forms of polymerization and different systems exist to categorize them.</a:t>
            </a:r>
          </a:p>
          <a:p>
            <a:r>
              <a:rPr lang="en-US" sz="2000" dirty="0"/>
              <a:t>The main categories are</a:t>
            </a:r>
            <a:r>
              <a:rPr lang="en-US" sz="2000" dirty="0" smtClean="0"/>
              <a:t>:-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Addition polymerization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Step polymerization</a:t>
            </a:r>
          </a:p>
          <a:p>
            <a:endParaRPr lang="en-US" sz="2000" dirty="0"/>
          </a:p>
          <a:p>
            <a:r>
              <a:rPr lang="en-US" sz="2000" dirty="0" smtClean="0"/>
              <a:t>Terminology  </a:t>
            </a:r>
            <a:r>
              <a:rPr lang="en-US" sz="2000" dirty="0"/>
              <a:t>in  the  literature  to  represent  these  types  of  polymerizations  is  not standard:   there   are   multiple   terms   for   the   same   type</a:t>
            </a:r>
            <a:r>
              <a:rPr lang="en-US" sz="2000" dirty="0" smtClean="0"/>
              <a:t>. </a:t>
            </a:r>
            <a:r>
              <a:rPr lang="en-US" sz="2000" dirty="0"/>
              <a:t>For   example,   "step polymerization"  and  "step-growth  polymerization"  refer  to  the  same  type  of polymerization.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457200"/>
            <a:ext cx="7290001" cy="58050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00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4978"/>
            <a:ext cx="7772400" cy="91440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rtl="0" eaLnBrk="1" hangingPunct="1">
              <a:spcBef>
                <a:spcPts val="600"/>
              </a:spcBef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Addition Polymerization Or chain Growth Polymerization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9100" y="1113731"/>
            <a:ext cx="8229600" cy="24384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l" rtl="0" eaLnBrk="1" hangingPunct="1"/>
            <a:r>
              <a:rPr lang="en-US" sz="2000" dirty="0" smtClean="0"/>
              <a:t>In this process, for example the polyethylene, the double bonds between carbon atoms in the ethylene monomers are induced to open up so that they join with other monomer molecules </a:t>
            </a:r>
          </a:p>
          <a:p>
            <a:pPr algn="l" rtl="0" eaLnBrk="1" hangingPunct="1"/>
            <a:r>
              <a:rPr lang="en-US" sz="2000" dirty="0" smtClean="0"/>
              <a:t>The connections occur on both ends of the expanding macromolecule, developing long chains of repeating </a:t>
            </a:r>
            <a:r>
              <a:rPr lang="en-US" sz="2000" dirty="0" err="1" smtClean="0"/>
              <a:t>mers</a:t>
            </a:r>
            <a:r>
              <a:rPr lang="en-US" sz="2000" dirty="0" smtClean="0"/>
              <a:t> </a:t>
            </a:r>
          </a:p>
          <a:p>
            <a:pPr algn="l" rtl="0" eaLnBrk="1" hangingPunct="1"/>
            <a:r>
              <a:rPr lang="en-US" sz="2000" dirty="0" smtClean="0"/>
              <a:t>It is initiated using a chemical catalyst (called an </a:t>
            </a:r>
            <a:r>
              <a:rPr lang="en-US" sz="2000" i="1" dirty="0" smtClean="0"/>
              <a:t>initiator</a:t>
            </a:r>
            <a:r>
              <a:rPr lang="en-US" sz="2000" dirty="0" smtClean="0"/>
              <a:t>) to open the carbon double bond in some of the monomers</a:t>
            </a:r>
          </a:p>
        </p:txBody>
      </p:sp>
      <p:pic>
        <p:nvPicPr>
          <p:cNvPr id="5" name="Picture 2054" descr="C:\My Documents\Books\Mfg01Images\7928D_Wiley\Groover\Fund Of Modern Manufacturing\jpeg_art\ch08_jpeg\t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105015"/>
            <a:ext cx="6934200" cy="12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41295"/>
            <a:ext cx="2590800" cy="146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3599062"/>
            <a:ext cx="2800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5181600"/>
            <a:ext cx="7772400" cy="1219200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Figure above ‑ Model of addition (chain) polymerization: (1) initiation, (2) rapid addition of monomers, and (3) resulting long chain polymer molecule with n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mers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at termination of reaction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42"/>
          <a:stretch/>
        </p:blipFill>
        <p:spPr bwMode="auto">
          <a:xfrm>
            <a:off x="874473" y="381000"/>
            <a:ext cx="7547454" cy="4495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9220"/>
            <a:ext cx="480060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Step Polymerization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8077200" cy="41148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 this form of polymerization,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two reacting monomers are brought together to form a new molecule of the desired compound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As reaction continues, more reactant molecules combine with the molecules first synthesized to form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polymers of length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= 2</a:t>
            </a:r>
            <a:r>
              <a:rPr lang="en-US" dirty="0" smtClean="0">
                <a:cs typeface="Times New Roman" pitchFamily="18" charset="0"/>
              </a:rPr>
              <a:t>, then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polymers of length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= 3, </a:t>
            </a:r>
            <a:r>
              <a:rPr lang="en-US" dirty="0" smtClean="0">
                <a:cs typeface="Times New Roman" pitchFamily="18" charset="0"/>
              </a:rPr>
              <a:t>and so 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 addition, polymers of length </a:t>
            </a:r>
            <a:r>
              <a:rPr lang="en-US" i="1" dirty="0" smtClean="0">
                <a:cs typeface="Times New Roman" pitchFamily="18" charset="0"/>
              </a:rPr>
              <a:t>n</a:t>
            </a:r>
            <a:r>
              <a:rPr lang="en-US" baseline="-30000" dirty="0" smtClean="0">
                <a:cs typeface="Times New Roman" pitchFamily="18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 and </a:t>
            </a:r>
            <a:r>
              <a:rPr lang="en-US" i="1" dirty="0" smtClean="0">
                <a:cs typeface="Times New Roman" pitchFamily="18" charset="0"/>
              </a:rPr>
              <a:t>n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 also combine to form molecules of length </a:t>
            </a:r>
            <a:r>
              <a:rPr lang="en-US" i="1" dirty="0" smtClean="0">
                <a:cs typeface="Times New Roman" pitchFamily="18" charset="0"/>
              </a:rPr>
              <a:t>n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i="1" dirty="0" smtClean="0">
                <a:cs typeface="Times New Roman" pitchFamily="18" charset="0"/>
              </a:rPr>
              <a:t>n</a:t>
            </a:r>
            <a:r>
              <a:rPr lang="en-US" baseline="-30000" dirty="0" smtClean="0">
                <a:cs typeface="Times New Roman" pitchFamily="18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smtClean="0">
                <a:cs typeface="Times New Roman" pitchFamily="18" charset="0"/>
              </a:rPr>
              <a:t>n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, so that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two types of reactions are proceeding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in the same time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5177136"/>
            <a:ext cx="7772400" cy="12954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Figure -</a:t>
            </a:r>
            <a:r>
              <a:rPr lang="en-US" sz="2000" dirty="0"/>
              <a:t> </a:t>
            </a:r>
            <a:r>
              <a:rPr lang="en-US" sz="2000" dirty="0" smtClean="0"/>
              <a:t>Model of step polymerization showing the two types of reactions occurring: (a) n‑</a:t>
            </a:r>
            <a:r>
              <a:rPr lang="en-US" sz="2000" dirty="0" err="1" smtClean="0"/>
              <a:t>mer</a:t>
            </a:r>
            <a:r>
              <a:rPr lang="en-US" sz="2000" dirty="0" smtClean="0"/>
              <a:t> attaching a single monomer to form a (</a:t>
            </a:r>
            <a:r>
              <a:rPr lang="en-US" sz="2000" i="1" dirty="0" smtClean="0"/>
              <a:t>n</a:t>
            </a:r>
            <a:r>
              <a:rPr lang="en-US" sz="2000" dirty="0" smtClean="0"/>
              <a:t>+1)‑</a:t>
            </a:r>
            <a:r>
              <a:rPr lang="en-US" sz="2000" dirty="0" err="1" smtClean="0"/>
              <a:t>mer</a:t>
            </a:r>
            <a:r>
              <a:rPr lang="en-US" sz="2000" dirty="0" smtClean="0"/>
              <a:t>; and (b)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‑mer combining with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‑mer to form a (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)‑</a:t>
            </a:r>
            <a:r>
              <a:rPr lang="en-US" sz="2000" dirty="0" err="1" smtClean="0"/>
              <a:t>mer</a:t>
            </a:r>
            <a:r>
              <a:rPr lang="en-US" sz="2000" dirty="0" smtClean="0"/>
              <a:t> </a:t>
            </a:r>
          </a:p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Sequence is shown by (1) and (2)</a:t>
            </a:r>
          </a:p>
        </p:txBody>
      </p:sp>
      <p:pic>
        <p:nvPicPr>
          <p:cNvPr id="30724" name="Picture 5" descr="C:\My Documents\Books\Mfg01Images\7928D_Wiley\Groover\Fund Of Modern Manufacturing\jpeg_art\ch08_jpeg\w006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762001"/>
            <a:ext cx="3657600" cy="1066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228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Polymerization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838200"/>
            <a:ext cx="1873140" cy="2895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038600"/>
            <a:ext cx="1857375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0"/>
            <a:ext cx="5999018" cy="257233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Some Examples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838200"/>
            <a:ext cx="8153400" cy="52578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Polymers produced by </a:t>
            </a:r>
            <a:r>
              <a:rPr lang="en-US" i="1" dirty="0" smtClean="0"/>
              <a:t>addition</a:t>
            </a:r>
            <a:r>
              <a:rPr lang="en-US" dirty="0" smtClean="0"/>
              <a:t> polymerization: </a:t>
            </a:r>
          </a:p>
          <a:p>
            <a:pPr algn="l" rtl="0" eaLnBrk="1" hangingPunct="1"/>
            <a:endParaRPr lang="en-US" dirty="0" smtClean="0"/>
          </a:p>
          <a:p>
            <a:pPr marL="404813" lvl="1" indent="-234950" algn="l" rtl="0" eaLnBrk="1" hangingPunct="1"/>
            <a:r>
              <a:rPr lang="en-US" dirty="0" smtClean="0"/>
              <a:t>Polyethylene,  </a:t>
            </a:r>
          </a:p>
          <a:p>
            <a:pPr lvl="1" algn="l" rtl="0" eaLnBrk="1" hangingPunct="1"/>
            <a:endParaRPr lang="en-US" dirty="0" smtClean="0"/>
          </a:p>
          <a:p>
            <a:pPr lvl="1" algn="ctr" rtl="0" eaLnBrk="1" hangingPunct="1"/>
            <a:r>
              <a:rPr lang="en-US" dirty="0" smtClean="0"/>
              <a:t> polypropylene, </a:t>
            </a:r>
          </a:p>
          <a:p>
            <a:pPr lvl="1" algn="l" rtl="0" eaLnBrk="1" hangingPunct="1"/>
            <a:r>
              <a:rPr lang="en-US" dirty="0" smtClean="0"/>
              <a:t>polyvinylchloride, </a:t>
            </a:r>
          </a:p>
          <a:p>
            <a:pPr lvl="1" algn="l" rtl="0" eaLnBrk="1" hangingPunct="1"/>
            <a:r>
              <a:rPr lang="en-US" dirty="0" err="1" smtClean="0"/>
              <a:t>polyisoprene</a:t>
            </a:r>
            <a:endParaRPr lang="en-US" dirty="0" smtClean="0"/>
          </a:p>
          <a:p>
            <a:pPr algn="l" rtl="0" eaLnBrk="1" hangingPunct="1"/>
            <a:r>
              <a:rPr lang="en-US" dirty="0" smtClean="0"/>
              <a:t>Polymers produced by </a:t>
            </a:r>
            <a:r>
              <a:rPr lang="en-US" i="1" dirty="0" smtClean="0"/>
              <a:t>step</a:t>
            </a:r>
            <a:r>
              <a:rPr lang="en-US" dirty="0" smtClean="0"/>
              <a:t> polymerization: </a:t>
            </a:r>
          </a:p>
          <a:p>
            <a:pPr lvl="1" algn="l" rtl="0" eaLnBrk="1" hangingPunct="1"/>
            <a:r>
              <a:rPr lang="en-US" dirty="0" smtClean="0"/>
              <a:t>Nylon, polycarbonate, phenol formaldehyde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1849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3162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3511</TotalTime>
  <Words>1005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Perpetua</vt:lpstr>
      <vt:lpstr>Times New Roman</vt:lpstr>
      <vt:lpstr>Wingdings 2</vt:lpstr>
      <vt:lpstr>Equity</vt:lpstr>
      <vt:lpstr>POLYMERS</vt:lpstr>
      <vt:lpstr>PowerPoint Presentation</vt:lpstr>
      <vt:lpstr>Polymerization</vt:lpstr>
      <vt:lpstr>PowerPoint Presentation</vt:lpstr>
      <vt:lpstr>Addition Polymerization Or chain Growth Polymerization</vt:lpstr>
      <vt:lpstr>PowerPoint Presentation</vt:lpstr>
      <vt:lpstr>Step Polymerization</vt:lpstr>
      <vt:lpstr>PowerPoint Presentation</vt:lpstr>
      <vt:lpstr>Some Examples</vt:lpstr>
      <vt:lpstr>PowerPoint Presentation</vt:lpstr>
      <vt:lpstr>Degree of Polymerization</vt:lpstr>
      <vt:lpstr>Degree of Polymerization</vt:lpstr>
      <vt:lpstr>Molecular Weight </vt:lpstr>
      <vt:lpstr>Typical Values  MW for Selected Polymers </vt:lpstr>
      <vt:lpstr>Crystallinity in Polymers</vt:lpstr>
      <vt:lpstr>PowerPoint Presentation</vt:lpstr>
      <vt:lpstr>Crystallinity and Properties</vt:lpstr>
      <vt:lpstr>Some Observations About Crystallization</vt:lpstr>
      <vt:lpstr>Factors for Crystallization</vt:lpstr>
      <vt:lpstr>Additives </vt:lpstr>
      <vt:lpstr>Types of Additives by Function</vt:lpstr>
      <vt:lpstr>Guide to the Processing of Polymers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POLYMERS</dc:title>
  <dc:creator>Mikell P. Groover</dc:creator>
  <cp:lastModifiedBy>Maher</cp:lastModifiedBy>
  <cp:revision>122</cp:revision>
  <dcterms:created xsi:type="dcterms:W3CDTF">2001-10-27T00:59:44Z</dcterms:created>
  <dcterms:modified xsi:type="dcterms:W3CDTF">2020-12-25T20:01:29Z</dcterms:modified>
</cp:coreProperties>
</file>